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3200" dirty="0" smtClean="0"/>
              <a:t>الدبلوم المهنى </a:t>
            </a:r>
            <a:br>
              <a:rPr lang="ar-EG" sz="3200" dirty="0" smtClean="0"/>
            </a:br>
            <a:r>
              <a:rPr lang="ar-EG" sz="3200" dirty="0" smtClean="0"/>
              <a:t>شعبة تربية طفل </a:t>
            </a:r>
            <a:br>
              <a:rPr lang="ar-EG" sz="3200" dirty="0" smtClean="0"/>
            </a:br>
            <a:r>
              <a:rPr lang="ar-EG" sz="3200" dirty="0" smtClean="0"/>
              <a:t>المحاضرة الرابعه من اسبوع الاجازة الحالى</a:t>
            </a:r>
            <a:endParaRPr lang="ar-EG" sz="3200" dirty="0"/>
          </a:p>
        </p:txBody>
      </p:sp>
      <p:sp>
        <p:nvSpPr>
          <p:cNvPr id="3" name="Subtitle 2"/>
          <p:cNvSpPr>
            <a:spLocks noGrp="1"/>
          </p:cNvSpPr>
          <p:nvPr>
            <p:ph type="subTitle" idx="1"/>
          </p:nvPr>
        </p:nvSpPr>
        <p:spPr/>
        <p:txBody>
          <a:bodyPr/>
          <a:lstStyle/>
          <a:p>
            <a:r>
              <a:rPr lang="ar-EG" dirty="0" smtClean="0"/>
              <a:t>أهمية اللعب فى حياة الطفل من الوجهه النفسية</a:t>
            </a:r>
          </a:p>
          <a:p>
            <a:r>
              <a:rPr lang="ar-EG" dirty="0" smtClean="0"/>
              <a:t>د/رحاب يحيي</a:t>
            </a:r>
            <a:endParaRPr lang="ar-EG" dirty="0"/>
          </a:p>
        </p:txBody>
      </p:sp>
    </p:spTree>
    <p:extLst>
      <p:ext uri="{BB962C8B-B14F-4D97-AF65-F5344CB8AC3E}">
        <p14:creationId xmlns:p14="http://schemas.microsoft.com/office/powerpoint/2010/main" val="4145792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r>
              <a:rPr lang="ar-EG" dirty="0"/>
              <a:t>تعريف اللعب </a:t>
            </a:r>
            <a:r>
              <a:rPr lang="ar-EG" dirty="0" smtClean="0"/>
              <a:t>الإيهامى</a:t>
            </a:r>
            <a:r>
              <a:rPr lang="ar-EG" dirty="0"/>
              <a:t/>
            </a:r>
            <a:br>
              <a:rPr lang="ar-EG" dirty="0"/>
            </a:br>
            <a:r>
              <a:rPr lang="ar-EG" dirty="0"/>
              <a:t>، لعب شائع فى الطفولة فيه يتعامل الطفل من خلال اللغة أو السلوك الصريح مع المواد أو المواقف كما لو أنها كانت تحمل خصائص أكثر مما هى فى الواقع ويبلغ ذروته بين الثمانية عشر والسنة السابعة من العمر ويتفق هذا مع تعلم الأشارة إلى الأشياء فى غيبتها والأتصال عن طريق اللغة( فهم الكلمات والبدء فى استعمالها)</a:t>
            </a:r>
            <a:endParaRPr lang="ar-EG" dirty="0"/>
          </a:p>
        </p:txBody>
      </p:sp>
    </p:spTree>
    <p:extLst>
      <p:ext uri="{BB962C8B-B14F-4D97-AF65-F5344CB8AC3E}">
        <p14:creationId xmlns:p14="http://schemas.microsoft.com/office/powerpoint/2010/main" val="20153826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ويتعلم الأطفال كثيرا من خلال لعبهم التخيلى مع من هم أكبر سنا أكثر مما لو كان الطفل يعيش وسط مجموعة متجانسة من حيث السن والجنس لأن الأطفال الأصغر سنا يتعلمون بالمحاكاة من الأطفال الأكبر سنا</a:t>
            </a:r>
            <a:endParaRPr lang="ar-EG" dirty="0"/>
          </a:p>
        </p:txBody>
      </p:sp>
    </p:spTree>
    <p:extLst>
      <p:ext uri="{BB962C8B-B14F-4D97-AF65-F5344CB8AC3E}">
        <p14:creationId xmlns:p14="http://schemas.microsoft.com/office/powerpoint/2010/main" val="38754024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ويعتبر اللعب الإيهامى هو التحول من الأفعال إلى الأفكار</a:t>
            </a:r>
            <a:r>
              <a:rPr lang="ar-EG" dirty="0"/>
              <a:t/>
            </a:r>
            <a:br>
              <a:rPr lang="ar-EG" dirty="0"/>
            </a:br>
            <a:r>
              <a:rPr lang="ar-EG" dirty="0"/>
              <a:t>مما يساعد الطفل على التفاعل على مستوى تجريدى مع العالم الواقعى فيما بعد</a:t>
            </a:r>
            <a:r>
              <a:rPr lang="ar-EG" dirty="0"/>
              <a:t/>
            </a:r>
            <a:br>
              <a:rPr lang="ar-EG" dirty="0"/>
            </a:br>
            <a:r>
              <a:rPr lang="ar-EG" dirty="0"/>
              <a:t>. ويساعد لعب الأدوار أهمية كبيرة للطفل</a:t>
            </a:r>
            <a:r>
              <a:rPr lang="ar-EG" dirty="0"/>
              <a:t/>
            </a:r>
            <a:br>
              <a:rPr lang="ar-EG" dirty="0"/>
            </a:br>
            <a:r>
              <a:rPr lang="ar-EG" dirty="0"/>
              <a:t>عند قيامه بدور أشخاص يحبهم فى الأسرة وتعتبر تلك بداية تعرف الذات وتأثيرها فى الوسط الاجتماعى ،وتحقيق التوافق مع البيئة .</a:t>
            </a:r>
            <a:endParaRPr lang="ar-EG" dirty="0"/>
          </a:p>
        </p:txBody>
      </p:sp>
    </p:spTree>
    <p:extLst>
      <p:ext uri="{BB962C8B-B14F-4D97-AF65-F5344CB8AC3E}">
        <p14:creationId xmlns:p14="http://schemas.microsoft.com/office/powerpoint/2010/main" val="40005066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وبعد السنة الثانية</a:t>
            </a:r>
            <a:r>
              <a:rPr lang="ar-EG" dirty="0"/>
              <a:t/>
            </a:r>
            <a:br>
              <a:rPr lang="ar-EG" dirty="0"/>
            </a:br>
            <a:r>
              <a:rPr lang="ar-EG" dirty="0"/>
              <a:t/>
            </a:r>
            <a:br>
              <a:rPr lang="ar-EG" dirty="0"/>
            </a:br>
            <a:r>
              <a:rPr lang="ar-EG" dirty="0"/>
              <a:t>يتحرر الطفل من وجود اللعب المشابهة للأشياء الحقيقية عند تظاهرة بأى نشاط يريده ( فلم يعد بحاجة إلى سيارة لعبة كى يقودها بل يمكنه ركوب حقيبة متخيلا أنها سيارة )</a:t>
            </a:r>
            <a:r>
              <a:rPr lang="ar-EG" dirty="0"/>
              <a:t/>
            </a:r>
            <a:br>
              <a:rPr lang="ar-EG" dirty="0"/>
            </a:br>
            <a:r>
              <a:rPr lang="ar-EG" dirty="0"/>
              <a:t>.حاولى تنشيط خيال الطفل وذلك بمساعدته على اللعب التجيلى بتمثيل أحداث يومية مثل تحضير الغذاء اعطيه معلقة وحلة وبعض أدوات المطبخ وبعد انتهائه من تحضير الغداء الوهمى اجلسى معه على السفرة لتناول الغداء</a:t>
            </a:r>
            <a:endParaRPr lang="ar-EG" dirty="0"/>
          </a:p>
        </p:txBody>
      </p:sp>
    </p:spTree>
    <p:extLst>
      <p:ext uri="{BB962C8B-B14F-4D97-AF65-F5344CB8AC3E}">
        <p14:creationId xmlns:p14="http://schemas.microsoft.com/office/powerpoint/2010/main" val="16630384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r>
              <a:rPr lang="ar-EG" dirty="0"/>
              <a:t>قد يطرح الطفل على نفسه عددا من الأسئلة الأفتراضية والاجابات حول العلاقات الاجتماعية المتكاملة ، حيث يساعد هذا التفسير لوظيفة ومفهوم الدور عند الطفل على المرونة الفائقة فى الانتقال من دور لآخر مثال لعب دور الأم وبعد قليل لعب دور البنت</a:t>
            </a:r>
            <a:r>
              <a:rPr lang="ar-EG" dirty="0"/>
              <a:t/>
            </a:r>
            <a:br>
              <a:rPr lang="ar-EG" dirty="0"/>
            </a:br>
            <a:r>
              <a:rPr lang="ar-EG" dirty="0"/>
              <a:t>. ويتغير اللعب الإيهامى بتغيرات السن إذ يبدأ فى حوالى العام والنصف ، بحركات بسيطة و يكون التخيل فى هذا السن مثل صورة المرأة أى أن الطفل يتخيل أحداث تحدث بالفعل فى الحياة اليومية ( الطفل يتظاهر أنه ينام فيغمض عينه أو يأكل من معلقة فارغة </a:t>
            </a:r>
            <a:endParaRPr lang="ar-EG" dirty="0"/>
          </a:p>
        </p:txBody>
      </p:sp>
    </p:spTree>
    <p:extLst>
      <p:ext uri="{BB962C8B-B14F-4D97-AF65-F5344CB8AC3E}">
        <p14:creationId xmlns:p14="http://schemas.microsoft.com/office/powerpoint/2010/main" val="38255887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r>
              <a:rPr lang="ar-EG" dirty="0"/>
              <a:t>أما بين الثالثة والرابعة</a:t>
            </a:r>
            <a:r>
              <a:rPr lang="ar-EG" dirty="0"/>
              <a:t/>
            </a:r>
            <a:br>
              <a:rPr lang="ar-EG" dirty="0"/>
            </a:br>
            <a:r>
              <a:rPr lang="ar-EG" dirty="0"/>
              <a:t/>
            </a:r>
            <a:br>
              <a:rPr lang="ar-EG" dirty="0"/>
            </a:br>
            <a:r>
              <a:rPr lang="ar-EG" dirty="0"/>
              <a:t>، فالطفل يبدأ بلعب الأدوار أو اللعب التمثيلى ويصل هذا الأتجاه إلى حده الأقصى بين الخامسة والسادسة</a:t>
            </a:r>
            <a:r>
              <a:rPr lang="ar-EG" dirty="0"/>
              <a:t/>
            </a:r>
            <a:br>
              <a:rPr lang="ar-EG" dirty="0"/>
            </a:br>
            <a:r>
              <a:rPr lang="ar-EG" dirty="0"/>
              <a:t>ويصبح إنساقا معقدة من الأفعال أو الأدوار المتبادلة بينه وبين رفاقه وسياقا محكما للتمثلية</a:t>
            </a:r>
            <a:r>
              <a:rPr lang="ar-EG" dirty="0"/>
              <a:t/>
            </a:r>
            <a:br>
              <a:rPr lang="ar-EG" dirty="0"/>
            </a:br>
            <a:r>
              <a:rPr lang="ar-EG" dirty="0"/>
              <a:t>واللعب الأيهامى يهئ للطفل فرصة فريدة للتحرر من الواقع الملئ بالالتزامات والإحباطات والقواعد والأوامر والنواهى فيساعد الطفل على التخلص من الصراعات التى يعانيها ويخفف من توتره من هنا فإن اللعب الإيهامى ،</a:t>
            </a:r>
            <a:endParaRPr lang="ar-EG" dirty="0"/>
          </a:p>
        </p:txBody>
      </p:sp>
    </p:spTree>
    <p:extLst>
      <p:ext uri="{BB962C8B-B14F-4D97-AF65-F5344CB8AC3E}">
        <p14:creationId xmlns:p14="http://schemas.microsoft.com/office/powerpoint/2010/main" val="6529263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وبمرور العام الثانى سوف يتخيل الطفل أنه شخص أخر مثل أن تكونى أنت قطة وهو فأر ولمزيد من المتعة يمكنك ملاعبته على أنه القطة الأم التى ترعى قططها الصغيرة وتكونى أحد القطط الصغيرة فالأطفال تجد متعة فى تبديل الأدوار حيث يكون هو الكبير القوى وأنت الصغير الذى لا حول له ولا قوة .</a:t>
            </a:r>
            <a:endParaRPr lang="ar-EG" dirty="0"/>
          </a:p>
        </p:txBody>
      </p:sp>
    </p:spTree>
    <p:extLst>
      <p:ext uri="{BB962C8B-B14F-4D97-AF65-F5344CB8AC3E}">
        <p14:creationId xmlns:p14="http://schemas.microsoft.com/office/powerpoint/2010/main" val="377773273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بالاضافة أنه نوع من الأستطلاع والتجربة والمعرفة ، فهو يزيل التوتر ، وينفس عن المشاعر المكبوتة ، ويبين الرغبات الحقيقية التى لا يستطيع الطفل الاصاح عنها</a:t>
            </a:r>
            <a:endParaRPr lang="ar-EG" dirty="0"/>
          </a:p>
        </p:txBody>
      </p:sp>
    </p:spTree>
    <p:extLst>
      <p:ext uri="{BB962C8B-B14F-4D97-AF65-F5344CB8AC3E}">
        <p14:creationId xmlns:p14="http://schemas.microsoft.com/office/powerpoint/2010/main" val="40258948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186</Words>
  <Application>Microsoft Office PowerPoint</Application>
  <PresentationFormat>On-screen Show (4:3)</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الدبلوم المهنى  شعبة تربية طفل  المحاضرة الرابعه من اسبوع الاجازة الحالى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تربية طفل  المحاضرة الرابعه من اسبوع الاجازة الحالى</dc:title>
  <dc:creator>etc</dc:creator>
  <cp:lastModifiedBy>etc</cp:lastModifiedBy>
  <cp:revision>2</cp:revision>
  <dcterms:created xsi:type="dcterms:W3CDTF">2006-08-16T00:00:00Z</dcterms:created>
  <dcterms:modified xsi:type="dcterms:W3CDTF">2020-03-28T18:41:57Z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